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306" r:id="rId5"/>
    <p:sldId id="305" r:id="rId6"/>
    <p:sldId id="304" r:id="rId7"/>
    <p:sldId id="303" r:id="rId8"/>
    <p:sldId id="302" r:id="rId9"/>
    <p:sldId id="301" r:id="rId10"/>
    <p:sldId id="300" r:id="rId11"/>
    <p:sldId id="299" r:id="rId12"/>
    <p:sldId id="298" r:id="rId13"/>
    <p:sldId id="307" r:id="rId14"/>
    <p:sldId id="308" r:id="rId15"/>
    <p:sldId id="297" r:id="rId16"/>
    <p:sldId id="296" r:id="rId17"/>
    <p:sldId id="295" r:id="rId18"/>
    <p:sldId id="294" r:id="rId19"/>
    <p:sldId id="293" r:id="rId20"/>
    <p:sldId id="292" r:id="rId21"/>
    <p:sldId id="291" r:id="rId22"/>
    <p:sldId id="290" r:id="rId23"/>
    <p:sldId id="289" r:id="rId24"/>
    <p:sldId id="288" r:id="rId25"/>
    <p:sldId id="287" r:id="rId26"/>
    <p:sldId id="285" r:id="rId27"/>
    <p:sldId id="284" r:id="rId28"/>
    <p:sldId id="283" r:id="rId29"/>
    <p:sldId id="282" r:id="rId30"/>
    <p:sldId id="281" r:id="rId31"/>
    <p:sldId id="279" r:id="rId32"/>
    <p:sldId id="280" r:id="rId33"/>
    <p:sldId id="28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300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303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763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555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2847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298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633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280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8352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295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0281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A4683-C2E4-4C97-8D5D-7F7B3BAB47AB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48C0-A1D6-4803-92C3-22967C4D50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784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ritannica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CS" sz="2400" dirty="0" smtClean="0">
                <a:solidFill>
                  <a:schemeClr val="tx1"/>
                </a:solidFill>
                <a:latin typeface="Calibri" pitchFamily="34" charset="0"/>
              </a:rPr>
              <a:t>Интергисане академске студије фармације</a:t>
            </a:r>
            <a:endParaRPr lang="en-US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sr-Cyrl-RS" sz="2400" b="1" dirty="0" smtClean="0">
                <a:solidFill>
                  <a:schemeClr val="tx1"/>
                </a:solidFill>
              </a:rPr>
              <a:t>Медицинска биохемија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sr-Cyrl-RS" sz="2000" dirty="0" smtClean="0">
                <a:solidFill>
                  <a:schemeClr val="tx1"/>
                </a:solidFill>
              </a:rPr>
              <a:t>. модул, </a:t>
            </a:r>
            <a:r>
              <a:rPr lang="en-US" sz="2000" dirty="0" smtClean="0">
                <a:solidFill>
                  <a:schemeClr val="tx1"/>
                </a:solidFill>
              </a:rPr>
              <a:t>7</a:t>
            </a:r>
            <a:r>
              <a:rPr lang="sr-Cyrl-RS" sz="2000" dirty="0" smtClean="0">
                <a:solidFill>
                  <a:schemeClr val="tx1"/>
                </a:solidFill>
              </a:rPr>
              <a:t>. наставна јединица</a:t>
            </a:r>
            <a:endParaRPr lang="sr-Cyrl-RS" sz="2000" dirty="0">
              <a:solidFill>
                <a:schemeClr val="tx1"/>
              </a:solidFill>
            </a:endParaRPr>
          </a:p>
          <a:p>
            <a:endParaRPr lang="sr-Cyrl-RS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sr-Cyrl-RS" sz="4000" b="1" dirty="0" smtClean="0">
                <a:solidFill>
                  <a:srgbClr val="C00000"/>
                </a:solidFill>
              </a:rPr>
              <a:t>ЕЛЕКТРОЛИТИ</a:t>
            </a:r>
          </a:p>
          <a:p>
            <a:endParaRPr lang="en-US" sz="2400" dirty="0"/>
          </a:p>
        </p:txBody>
      </p:sp>
      <p:pic>
        <p:nvPicPr>
          <p:cNvPr id="8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158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у балансу натријума</a:t>
            </a:r>
            <a:br>
              <a:rPr lang="sr-Cyrl-RS" sz="3200" dirty="0" smtClean="0"/>
            </a:br>
            <a:r>
              <a:rPr lang="sr-Cyrl-RS" sz="3200" dirty="0" smtClean="0"/>
              <a:t>Недостатак натријума у организму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ГИТ: </a:t>
            </a:r>
          </a:p>
          <a:p>
            <a:pPr marL="400050" lvl="1" indent="0"/>
            <a:r>
              <a:rPr lang="sr-Cyrl-RS" sz="2000" dirty="0" smtClean="0"/>
              <a:t>дијареје </a:t>
            </a:r>
          </a:p>
          <a:p>
            <a:pPr marL="400050" lvl="1" indent="0"/>
            <a:r>
              <a:rPr lang="sr-Cyrl-RS" sz="2000" dirty="0" smtClean="0"/>
              <a:t>повраћања</a:t>
            </a:r>
          </a:p>
          <a:p>
            <a:pPr marL="0" indent="0"/>
            <a:r>
              <a:rPr lang="sr-Cyrl-RS" sz="2400" dirty="0" smtClean="0"/>
              <a:t>Губитак путем коже: </a:t>
            </a:r>
          </a:p>
          <a:p>
            <a:pPr marL="400050" lvl="1" indent="0"/>
            <a:r>
              <a:rPr lang="sr-Cyrl-RS" sz="2000" dirty="0" smtClean="0"/>
              <a:t>знојење услед физичког напора </a:t>
            </a:r>
          </a:p>
          <a:p>
            <a:pPr marL="400050" lvl="1" indent="0"/>
            <a:r>
              <a:rPr lang="sr-Cyrl-RS" sz="2000" dirty="0" smtClean="0"/>
              <a:t>висока спољашња температура </a:t>
            </a:r>
          </a:p>
          <a:p>
            <a:pPr marL="400050" lvl="1" indent="0"/>
            <a:r>
              <a:rPr lang="sr-Cyrl-RS" sz="2000" dirty="0" smtClean="0"/>
              <a:t>фебрилна стања </a:t>
            </a:r>
          </a:p>
          <a:p>
            <a:pPr marL="400050" lvl="1" indent="0"/>
            <a:r>
              <a:rPr lang="sr-Cyrl-RS" sz="2000" dirty="0" smtClean="0"/>
              <a:t>цистична фиброза </a:t>
            </a:r>
          </a:p>
          <a:p>
            <a:pPr marL="400050" lvl="1" indent="0"/>
            <a:r>
              <a:rPr lang="sr-Cyrl-RS" sz="2000" dirty="0" smtClean="0"/>
              <a:t>опекотине</a:t>
            </a:r>
          </a:p>
          <a:p>
            <a:pPr marL="0" indent="0"/>
            <a:r>
              <a:rPr lang="sr-Cyrl-RS" sz="2400" dirty="0" smtClean="0"/>
              <a:t>Хипералдостеронизам</a:t>
            </a:r>
          </a:p>
          <a:p>
            <a:pPr marL="0" indent="0"/>
            <a:r>
              <a:rPr lang="sr-Cyrl-RS" sz="2400" dirty="0" smtClean="0"/>
              <a:t>Недовољно лучење антидиуретског хормона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у балансу натријума </a:t>
            </a:r>
            <a:br>
              <a:rPr lang="sr-Cyrl-RS" sz="3200" dirty="0" smtClean="0"/>
            </a:br>
            <a:r>
              <a:rPr lang="sr-Cyrl-RS" sz="3200" dirty="0" smtClean="0"/>
              <a:t>Вишак натријума у организму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Инсуфицијенција срца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Болести јетре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Болести бубрега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Трудноћа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у концентрацији натријума у плазми</a:t>
            </a:r>
            <a:br>
              <a:rPr lang="sr-Cyrl-RS" sz="3200" dirty="0" smtClean="0"/>
            </a:br>
            <a:r>
              <a:rPr lang="sr-Cyrl-RS" sz="3200" dirty="0" smtClean="0"/>
              <a:t>Хипонатремија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ХИПОНАТРЕМИЈА ЗБОГ ГУБИТКА НАТРИЈУМА: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ГИТ: Повраћање, дијареја, интестиналне опструкције</a:t>
            </a:r>
          </a:p>
          <a:p>
            <a:pPr marL="0" indent="0"/>
            <a:r>
              <a:rPr lang="sr-Cyrl-RS" sz="2400" dirty="0" smtClean="0"/>
              <a:t>Опекотине</a:t>
            </a:r>
          </a:p>
          <a:p>
            <a:pPr marL="0" indent="0"/>
            <a:r>
              <a:rPr lang="sr-Cyrl-RS" sz="2400" dirty="0" smtClean="0"/>
              <a:t>Крвављења</a:t>
            </a:r>
          </a:p>
          <a:p>
            <a:pPr marL="0" indent="0"/>
            <a:r>
              <a:rPr lang="sr-Cyrl-RS" sz="2400" dirty="0" smtClean="0"/>
              <a:t>Губитак путем бубрега</a:t>
            </a:r>
          </a:p>
          <a:p>
            <a:pPr marL="0" indent="0"/>
            <a:r>
              <a:rPr lang="sr-Cyrl-RS" sz="2400" dirty="0" smtClean="0"/>
              <a:t>Осмотска диуреза</a:t>
            </a:r>
          </a:p>
          <a:p>
            <a:pPr marL="400050" lvl="1" indent="0"/>
            <a:r>
              <a:rPr lang="sr-Cyrl-RS" sz="2000" dirty="0" smtClean="0"/>
              <a:t>Хипоалдостеронизам (Адисонова болест)</a:t>
            </a:r>
          </a:p>
          <a:p>
            <a:pPr marL="400050" lvl="1" indent="0"/>
            <a:r>
              <a:rPr lang="sr-Cyrl-RS" sz="2000" dirty="0" smtClean="0"/>
              <a:t>Хронична бубрежна инсуфицијенција</a:t>
            </a:r>
          </a:p>
          <a:p>
            <a:pPr marL="400050" lvl="1" indent="0"/>
            <a:r>
              <a:rPr lang="sr-Cyrl-RS" sz="2000" dirty="0" smtClean="0"/>
              <a:t>Оштећења тубула</a:t>
            </a:r>
          </a:p>
          <a:p>
            <a:pPr marL="400050" lvl="1" indent="0"/>
            <a:r>
              <a:rPr lang="sr-Cyrl-RS" sz="2000" dirty="0" smtClean="0"/>
              <a:t>Неки лекови (диуретици, индометацин, парацетамол)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у концентрацији натријума у плазми</a:t>
            </a:r>
            <a:br>
              <a:rPr lang="sr-Cyrl-RS" sz="3200" dirty="0" smtClean="0"/>
            </a:br>
            <a:r>
              <a:rPr lang="sr-Cyrl-RS" sz="3200" dirty="0" smtClean="0"/>
              <a:t>Хипонатремија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ХИПОНАТРЕМИЈА ЗБОГ РАЗБЛАЖИВАЊА НАТРИЈУМА: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Срчана инсуфицијенција (ренин-ангиотензин-алдостерон)</a:t>
            </a:r>
          </a:p>
          <a:p>
            <a:pPr marL="0" indent="0"/>
            <a:r>
              <a:rPr lang="sr-Cyrl-RS" sz="2400" dirty="0" smtClean="0"/>
              <a:t>Акутна или хронична бубрежна инсуфицијенција</a:t>
            </a:r>
          </a:p>
          <a:p>
            <a:pPr marL="0" indent="0"/>
            <a:r>
              <a:rPr lang="sr-Cyrl-RS" sz="2400" dirty="0" smtClean="0"/>
              <a:t>Примарна инфузија</a:t>
            </a:r>
          </a:p>
          <a:p>
            <a:pPr marL="0" indent="0"/>
            <a:r>
              <a:rPr lang="sr-Cyrl-RS" sz="2400" dirty="0" smtClean="0"/>
              <a:t>Хипоалбуминемија</a:t>
            </a:r>
          </a:p>
          <a:p>
            <a:pPr marL="0" indent="0"/>
            <a:r>
              <a:rPr lang="sr-Cyrl-RS" sz="2400" dirty="0" smtClean="0"/>
              <a:t>Неки лекови (хипнотици (морфин, барбитурати), хипогликемици (хлорпропамид, толбутамид), антинеопластици, кабамазепин, клофибрат, изопреналин)</a:t>
            </a:r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у концентрацији натријума у плазми</a:t>
            </a:r>
            <a:br>
              <a:rPr lang="sr-Cyrl-RS" sz="3200" dirty="0" smtClean="0"/>
            </a:br>
            <a:r>
              <a:rPr lang="sr-Cyrl-RS" sz="3200" dirty="0" smtClean="0"/>
              <a:t>Хипернатремија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Због недостатка воде</a:t>
            </a:r>
          </a:p>
          <a:p>
            <a:pPr marL="0" indent="0"/>
            <a:r>
              <a:rPr lang="sr-Cyrl-RS" sz="2400" dirty="0" smtClean="0"/>
              <a:t>Због вишка натријума</a:t>
            </a:r>
          </a:p>
          <a:p>
            <a:pPr marL="0" indent="0"/>
            <a:r>
              <a:rPr lang="sr-Cyrl-RS" sz="2400" dirty="0" smtClean="0"/>
              <a:t>Због поремећене ендокрине регулације</a:t>
            </a:r>
          </a:p>
          <a:p>
            <a:pPr marL="0" indent="0"/>
            <a:r>
              <a:rPr lang="sr-Cyrl-RS" sz="2400" dirty="0" smtClean="0"/>
              <a:t>Због деловања неких лекова</a:t>
            </a:r>
          </a:p>
          <a:p>
            <a:pPr marL="0" indent="0"/>
            <a:r>
              <a:rPr lang="sr-Cyrl-RS" sz="2400" dirty="0" smtClean="0"/>
              <a:t>Са непознатим механизмом настанка</a:t>
            </a:r>
          </a:p>
          <a:p>
            <a:pPr marL="400050" lvl="1" indent="0"/>
            <a:r>
              <a:rPr lang="sr-Cyrl-RS" sz="2000" dirty="0" smtClean="0"/>
              <a:t>Акутне и хроничне леукозе</a:t>
            </a:r>
          </a:p>
          <a:p>
            <a:pPr marL="400050" lvl="1" indent="0"/>
            <a:r>
              <a:rPr lang="sr-Cyrl-RS" sz="2000" dirty="0" smtClean="0"/>
              <a:t>Код пливача на кратке стазе код којих постоји изразита лактатна ацидоза</a:t>
            </a:r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Калијум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50 </a:t>
            </a:r>
            <a:r>
              <a:rPr lang="en-US" sz="2400" dirty="0" err="1" smtClean="0"/>
              <a:t>mmol</a:t>
            </a:r>
            <a:r>
              <a:rPr lang="en-US" sz="2400" dirty="0" smtClean="0"/>
              <a:t>/kg TM</a:t>
            </a:r>
          </a:p>
          <a:p>
            <a:pPr marL="0" indent="0"/>
            <a:r>
              <a:rPr lang="en-US" sz="2400" dirty="0" smtClean="0"/>
              <a:t>98% </a:t>
            </a:r>
            <a:r>
              <a:rPr lang="sr-Cyrl-RS" sz="2400" dirty="0" smtClean="0"/>
              <a:t>интрацелуларно</a:t>
            </a:r>
          </a:p>
          <a:p>
            <a:pPr marL="0" indent="0"/>
            <a:r>
              <a:rPr lang="sr-Cyrl-RS" sz="2400" dirty="0" smtClean="0"/>
              <a:t>150-160 </a:t>
            </a:r>
            <a:r>
              <a:rPr lang="en-US" sz="2400" dirty="0" err="1" smtClean="0"/>
              <a:t>mmol</a:t>
            </a:r>
            <a:r>
              <a:rPr lang="en-US" sz="2400" dirty="0" smtClean="0"/>
              <a:t>/L </a:t>
            </a:r>
            <a:r>
              <a:rPr lang="sr-Cyrl-RS" sz="2400" dirty="0" smtClean="0"/>
              <a:t>интрацелуларно</a:t>
            </a:r>
          </a:p>
          <a:p>
            <a:pPr marL="0" indent="0"/>
            <a:r>
              <a:rPr lang="sr-Cyrl-RS" sz="2400" dirty="0" smtClean="0"/>
              <a:t>3,5-5 </a:t>
            </a:r>
            <a:r>
              <a:rPr lang="en-US" sz="2400" dirty="0" err="1" smtClean="0"/>
              <a:t>mmol</a:t>
            </a:r>
            <a:r>
              <a:rPr lang="en-US" sz="2400" dirty="0" smtClean="0"/>
              <a:t>/L </a:t>
            </a:r>
            <a:r>
              <a:rPr lang="sr-Cyrl-RS" sz="2400" dirty="0" smtClean="0"/>
              <a:t>ектрацелуларно</a:t>
            </a:r>
          </a:p>
          <a:p>
            <a:pPr marL="0" indent="0"/>
            <a:r>
              <a:rPr lang="sr-Cyrl-RS" sz="2400" dirty="0" smtClean="0"/>
              <a:t>Највећи део је локализован у мишићима</a:t>
            </a:r>
          </a:p>
          <a:p>
            <a:pPr marL="0" indent="0"/>
            <a:r>
              <a:rPr lang="sr-Cyrl-RS" sz="2400" dirty="0" smtClean="0"/>
              <a:t>Уноси се око 50-100 </a:t>
            </a:r>
            <a:r>
              <a:rPr lang="en-US" sz="2400" dirty="0" err="1" smtClean="0"/>
              <a:t>mmol</a:t>
            </a:r>
            <a:r>
              <a:rPr lang="en-US" sz="2400" dirty="0" smtClean="0"/>
              <a:t>/</a:t>
            </a:r>
            <a:r>
              <a:rPr lang="sr-Cyrl-RS" sz="2400" dirty="0" smtClean="0"/>
              <a:t>дан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Велике промене у концентрацији калијума у ЕЦТ спречавају инсулин и катехоламини</a:t>
            </a:r>
          </a:p>
          <a:p>
            <a:pPr marL="0" indent="0"/>
            <a:r>
              <a:rPr lang="sr-Cyrl-RS" sz="2400" dirty="0" smtClean="0"/>
              <a:t>Губи се преко ГИТ-а, коже и урином</a:t>
            </a:r>
          </a:p>
          <a:p>
            <a:pPr marL="0" indent="0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Излучивање калијума бубрезима</a:t>
            </a:r>
            <a:endParaRPr 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19200"/>
            <a:ext cx="7615237" cy="515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Излучивање калијума бубрезима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Главно место активне реапсорпције: </a:t>
            </a:r>
          </a:p>
          <a:p>
            <a:pPr marL="400050" lvl="1" indent="0"/>
            <a:r>
              <a:rPr lang="sr-Cyrl-RS" sz="2000" dirty="0" smtClean="0"/>
              <a:t>узлазни крак Хенлеове петље (</a:t>
            </a:r>
            <a:r>
              <a:rPr lang="en-US" sz="2000" dirty="0" smtClean="0"/>
              <a:t>Na+/K+/2Cl- </a:t>
            </a:r>
            <a:r>
              <a:rPr lang="sr-Cyrl-RS" sz="2000" dirty="0" smtClean="0"/>
              <a:t>симпортер)</a:t>
            </a:r>
          </a:p>
          <a:p>
            <a:pPr marL="400050" lvl="1" indent="0"/>
            <a:endParaRPr lang="sr-Cyrl-RS" sz="2000" dirty="0" smtClean="0"/>
          </a:p>
          <a:p>
            <a:pPr marL="0" indent="0"/>
            <a:r>
              <a:rPr lang="sr-Cyrl-RS" sz="2400" dirty="0" smtClean="0"/>
              <a:t>Секреција у сабирним каналићима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Реапсорпција у интеркалираним ћелијама сабирних каналића</a:t>
            </a:r>
          </a:p>
          <a:p>
            <a:pPr marL="400050" lvl="1" indent="0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Регулација излучивања калијума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Калијум у храни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Калијум у плазми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Хормони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Брзина протока кроз тубуле</a:t>
            </a:r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Поремећаји баланса калијума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НЕДОСТАТАК КАЛИЈУМА У ОРГАНИЗМУ</a:t>
            </a:r>
          </a:p>
          <a:p>
            <a:pPr marL="0" indent="0"/>
            <a:r>
              <a:rPr lang="sr-Cyrl-RS" sz="2400" dirty="0" smtClean="0"/>
              <a:t>Смањено уношење калијума</a:t>
            </a:r>
          </a:p>
          <a:p>
            <a:pPr marL="0" indent="0"/>
            <a:r>
              <a:rPr lang="sr-Cyrl-RS" sz="2400" dirty="0" smtClean="0"/>
              <a:t>Повећан губитак ГИТ-ом</a:t>
            </a:r>
          </a:p>
          <a:p>
            <a:pPr marL="0" indent="0"/>
            <a:r>
              <a:rPr lang="sr-Cyrl-RS" sz="2400" dirty="0" smtClean="0"/>
              <a:t>Повећан губитак урином</a:t>
            </a:r>
          </a:p>
          <a:p>
            <a:pPr marL="0" indent="0"/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ВИШАК КАЛИЈУМА У ОРГАНИЗМУ</a:t>
            </a:r>
          </a:p>
          <a:p>
            <a:pPr marL="0" indent="0"/>
            <a:r>
              <a:rPr lang="sr-Cyrl-RS" sz="2400" dirty="0" smtClean="0"/>
              <a:t>Повећани унос калијума </a:t>
            </a:r>
          </a:p>
          <a:p>
            <a:pPr marL="400050" lvl="1" indent="0"/>
            <a:r>
              <a:rPr lang="sr-Cyrl-RS" sz="2000" dirty="0" smtClean="0"/>
              <a:t>Храна, орални препарати, калијум-пеницилин, трансфузија старе крви</a:t>
            </a:r>
          </a:p>
          <a:p>
            <a:pPr marL="0" indent="0"/>
            <a:r>
              <a:rPr lang="sr-Cyrl-RS" sz="2400" dirty="0" smtClean="0"/>
              <a:t>Смањено излучивање калијума</a:t>
            </a:r>
          </a:p>
          <a:p>
            <a:pPr marL="400050" lvl="1" indent="0"/>
            <a:r>
              <a:rPr lang="sr-Cyrl-RS" sz="2000" dirty="0" smtClean="0"/>
              <a:t>Инсуфицијенција бубрега, хипоалдостеронизам, диуретици који блокирају секрецију калијума, примарни дефекти у тубуларној секрецији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Електролити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НАТРИЈУМ </a:t>
            </a:r>
          </a:p>
          <a:p>
            <a:pPr marL="400050" lvl="1" indent="0"/>
            <a:r>
              <a:rPr lang="sr-Cyrl-RS" sz="2000" dirty="0" smtClean="0"/>
              <a:t>Уношење, излучивање и регулација натријума </a:t>
            </a:r>
          </a:p>
          <a:p>
            <a:pPr marL="400050" lvl="1" indent="0"/>
            <a:r>
              <a:rPr lang="sr-Cyrl-RS" sz="2000" dirty="0" smtClean="0"/>
              <a:t>Поремећаји у балансу натријума 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КАЛИЈУМ </a:t>
            </a:r>
          </a:p>
          <a:p>
            <a:pPr marL="400050" lvl="1" indent="0"/>
            <a:r>
              <a:rPr lang="sr-Cyrl-RS" sz="2000" dirty="0" smtClean="0"/>
              <a:t>Уношење, излучивање и регулација калијума</a:t>
            </a:r>
          </a:p>
          <a:p>
            <a:pPr marL="400050" lvl="1" indent="0"/>
            <a:r>
              <a:rPr lang="sr-Cyrl-RS" sz="2000" dirty="0" smtClean="0"/>
              <a:t>Поремећаји у балансу калијума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ХЛОРИДИ </a:t>
            </a:r>
          </a:p>
          <a:p>
            <a:pPr marL="400050" lvl="1" indent="0"/>
            <a:r>
              <a:rPr lang="sr-Cyrl-RS" sz="2000" dirty="0" smtClean="0"/>
              <a:t>Поремећаји баланса хлорида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концентрације калијума у плазми</a:t>
            </a:r>
            <a:br>
              <a:rPr lang="sr-Cyrl-RS" sz="3200" dirty="0" smtClean="0"/>
            </a:br>
            <a:r>
              <a:rPr lang="sr-Cyrl-RS" sz="3200" dirty="0" smtClean="0"/>
              <a:t>Хипокалемија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Због губитка ГИТ-ом</a:t>
            </a:r>
          </a:p>
          <a:p>
            <a:pPr marL="400050" lvl="1" indent="0"/>
            <a:r>
              <a:rPr lang="sr-Cyrl-RS" sz="2000" dirty="0" smtClean="0"/>
              <a:t>повраћање </a:t>
            </a:r>
          </a:p>
          <a:p>
            <a:pPr marL="400050" lvl="1" indent="0"/>
            <a:r>
              <a:rPr lang="sr-Cyrl-RS" sz="2000" dirty="0" smtClean="0"/>
              <a:t>дијареје </a:t>
            </a:r>
          </a:p>
          <a:p>
            <a:pPr marL="400050" lvl="1" indent="0"/>
            <a:r>
              <a:rPr lang="sr-Cyrl-RS" sz="2000" dirty="0" smtClean="0"/>
              <a:t>фистуле</a:t>
            </a:r>
          </a:p>
          <a:p>
            <a:pPr marL="0" indent="0"/>
            <a:r>
              <a:rPr lang="sr-Cyrl-RS" sz="2400" dirty="0" smtClean="0"/>
              <a:t>Због губитка урином </a:t>
            </a:r>
          </a:p>
          <a:p>
            <a:pPr marL="400050" lvl="1" indent="0"/>
            <a:r>
              <a:rPr lang="sr-Cyrl-RS" sz="2000" dirty="0" smtClean="0"/>
              <a:t>осмотска диуреза</a:t>
            </a:r>
          </a:p>
          <a:p>
            <a:pPr marL="400050" lvl="1" indent="0"/>
            <a:r>
              <a:rPr lang="sr-Cyrl-RS" sz="2000" dirty="0" smtClean="0"/>
              <a:t>поремећена тубуларна секреција водоничног јона </a:t>
            </a:r>
          </a:p>
          <a:p>
            <a:pPr marL="400050" lvl="1" indent="0"/>
            <a:r>
              <a:rPr lang="sr-Cyrl-RS" sz="2000" dirty="0" smtClean="0"/>
              <a:t>поремећена реапсорпција бикарбоната</a:t>
            </a:r>
          </a:p>
          <a:p>
            <a:pPr marL="400050" lvl="1" indent="0"/>
            <a:r>
              <a:rPr lang="sr-Cyrl-RS" sz="2000" dirty="0" smtClean="0"/>
              <a:t>хипералдостеронизам </a:t>
            </a:r>
          </a:p>
          <a:p>
            <a:pPr marL="400050" lvl="1" indent="0"/>
            <a:r>
              <a:rPr lang="sr-Cyrl-RS" sz="2000" dirty="0" smtClean="0"/>
              <a:t>диуретици</a:t>
            </a:r>
          </a:p>
          <a:p>
            <a:pPr marL="0" indent="0"/>
            <a:r>
              <a:rPr lang="sr-Cyrl-RS" sz="2400" dirty="0" smtClean="0"/>
              <a:t>Због преласка калијума из ЕЦТ у ИЦТ</a:t>
            </a:r>
          </a:p>
          <a:p>
            <a:pPr marL="400050" lvl="1" indent="0"/>
            <a:r>
              <a:rPr lang="sr-Cyrl-RS" sz="2000" dirty="0" smtClean="0"/>
              <a:t>Метаболичка и респираторна алкалоза</a:t>
            </a:r>
          </a:p>
          <a:p>
            <a:pPr marL="400050" lvl="1" indent="0"/>
            <a:r>
              <a:rPr lang="sr-Cyrl-RS" sz="2000" dirty="0" smtClean="0"/>
              <a:t>Терапија инсулином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концентрације калијума у плазми</a:t>
            </a:r>
            <a:br>
              <a:rPr lang="sr-Cyrl-RS" sz="3200" dirty="0" smtClean="0"/>
            </a:br>
            <a:r>
              <a:rPr lang="sr-Cyrl-RS" sz="3200" dirty="0" smtClean="0"/>
              <a:t>Хиперкалемија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sr-Cyrl-RS" sz="2400" dirty="0" smtClean="0"/>
              <a:t>Псеудохиперкалемија</a:t>
            </a:r>
          </a:p>
          <a:p>
            <a:pPr marL="400050" lvl="1" indent="0"/>
            <a:r>
              <a:rPr lang="sr-Cyrl-RS" sz="2000" dirty="0" smtClean="0"/>
              <a:t>Хемолизовани узорци</a:t>
            </a:r>
          </a:p>
          <a:p>
            <a:pPr marL="400050" lvl="1" indent="0"/>
            <a:r>
              <a:rPr lang="sr-Cyrl-RS" sz="2000" dirty="0" smtClean="0"/>
              <a:t>леукоцитоза</a:t>
            </a:r>
          </a:p>
          <a:p>
            <a:pPr marL="0" indent="0"/>
            <a:r>
              <a:rPr lang="sr-Cyrl-RS" sz="2400" dirty="0" smtClean="0"/>
              <a:t>Због повећаног уноса калијума</a:t>
            </a:r>
          </a:p>
          <a:p>
            <a:pPr marL="400050" lvl="1" indent="0"/>
            <a:r>
              <a:rPr lang="sr-Cyrl-RS" sz="2000" dirty="0" smtClean="0"/>
              <a:t>Препарати калијума</a:t>
            </a:r>
          </a:p>
          <a:p>
            <a:pPr marL="400050" lvl="1" indent="0"/>
            <a:r>
              <a:rPr lang="sr-Cyrl-RS" sz="2000" dirty="0" smtClean="0"/>
              <a:t>Трансфузија старе крви</a:t>
            </a:r>
          </a:p>
          <a:p>
            <a:pPr marL="0" indent="0"/>
            <a:r>
              <a:rPr lang="sr-Cyrl-RS" sz="2400" dirty="0" smtClean="0"/>
              <a:t>Због прерасподеле калијума измећу ЕЦТ и ИЦТ</a:t>
            </a:r>
          </a:p>
          <a:p>
            <a:pPr marL="400050" lvl="1" indent="0"/>
            <a:r>
              <a:rPr lang="sr-Cyrl-RS" sz="2000" dirty="0" smtClean="0"/>
              <a:t>Постоперативна, посттрауматска и стања после опекотина, ацидозе</a:t>
            </a:r>
          </a:p>
          <a:p>
            <a:pPr marL="0" indent="0"/>
            <a:r>
              <a:rPr lang="sr-Cyrl-RS" sz="2400" dirty="0" smtClean="0"/>
              <a:t>Због смањеног реналног излучивања</a:t>
            </a:r>
          </a:p>
          <a:p>
            <a:pPr marL="400050" lvl="1" indent="0"/>
            <a:r>
              <a:rPr lang="sr-Cyrl-RS" sz="2000" dirty="0" smtClean="0"/>
              <a:t>Недостатак алдостерона, тешка бубрежна инсуфицијенција (</a:t>
            </a:r>
            <a:r>
              <a:rPr lang="en-US" sz="2000" dirty="0" smtClean="0"/>
              <a:t>&lt;20%)</a:t>
            </a:r>
            <a:endParaRPr lang="sr-Cyrl-RS" sz="2000" dirty="0" smtClean="0"/>
          </a:p>
          <a:p>
            <a:pPr marL="0" indent="0"/>
            <a:r>
              <a:rPr lang="sr-Cyrl-RS" sz="2400" dirty="0" smtClean="0"/>
              <a:t>Због утицаја лекова</a:t>
            </a:r>
            <a:endParaRPr lang="en-US" sz="2400" dirty="0" smtClean="0"/>
          </a:p>
          <a:p>
            <a:pPr marL="400050" lvl="1" indent="0"/>
            <a:r>
              <a:rPr lang="sr-Cyrl-RS" sz="2000" dirty="0" smtClean="0"/>
              <a:t>Диуретици (спиринолактон, триамтерен, амилорид)  </a:t>
            </a:r>
          </a:p>
          <a:p>
            <a:pPr marL="400050" lvl="1" indent="0"/>
            <a:r>
              <a:rPr lang="sr-Cyrl-RS" sz="2000" dirty="0" smtClean="0"/>
              <a:t>миорелаксанси (сукцинилдихолин)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Хлориди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Главни анјон ЕЦТ</a:t>
            </a:r>
          </a:p>
          <a:p>
            <a:pPr marL="0" indent="0"/>
            <a:r>
              <a:rPr lang="sr-Cyrl-RS" sz="2400" dirty="0" smtClean="0"/>
              <a:t>33 </a:t>
            </a:r>
            <a:r>
              <a:rPr lang="en-US" sz="2400" dirty="0" err="1" smtClean="0"/>
              <a:t>mmol</a:t>
            </a:r>
            <a:r>
              <a:rPr lang="sr-Cyrl-RS" sz="2400" dirty="0" smtClean="0"/>
              <a:t>/</a:t>
            </a:r>
            <a:r>
              <a:rPr lang="en-US" sz="2400" dirty="0" smtClean="0"/>
              <a:t>kg </a:t>
            </a:r>
            <a:r>
              <a:rPr lang="sr-Latn-RS" sz="2400" dirty="0" smtClean="0"/>
              <a:t>TM</a:t>
            </a:r>
          </a:p>
          <a:p>
            <a:pPr marL="0" indent="0"/>
            <a:r>
              <a:rPr lang="sr-Latn-RS" sz="2400" dirty="0" smtClean="0"/>
              <a:t>88% </a:t>
            </a:r>
            <a:r>
              <a:rPr lang="sr-Cyrl-RS" sz="2400" dirty="0" smtClean="0"/>
              <a:t>(око 2 </a:t>
            </a:r>
            <a:r>
              <a:rPr lang="en-US" sz="2400" dirty="0" smtClean="0"/>
              <a:t>mol</a:t>
            </a:r>
            <a:r>
              <a:rPr lang="sr-Cyrl-RS" sz="2400" dirty="0" smtClean="0"/>
              <a:t>) у ЕЦТ</a:t>
            </a:r>
          </a:p>
          <a:p>
            <a:pPr marL="0" indent="0"/>
            <a:r>
              <a:rPr lang="sr-Cyrl-RS" sz="2400" dirty="0" smtClean="0"/>
              <a:t>12% у ИЦТ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Метаболизам хлорида је уско повезан са метаболизмом натријума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Излучују се ГИТ-ом, кожом и урином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Поремећаји баланса хлорида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НЕДОСТАТАК ХЛОРИДА У ОРГАНИЗМУ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/>
            <a:r>
              <a:rPr lang="sr-Cyrl-RS" sz="2400" dirty="0" smtClean="0"/>
              <a:t>Када постоји губитак натријума осим метаболичке алкалозе</a:t>
            </a:r>
          </a:p>
          <a:p>
            <a:pPr marL="0" indent="0"/>
            <a:endParaRPr lang="sr-Cyrl-RS" sz="2400" dirty="0" smtClean="0"/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ВИШАК ХЛОРИДА У ОРГАНИЗМУ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/>
            <a:r>
              <a:rPr lang="sr-Cyrl-RS" sz="2400" dirty="0" smtClean="0"/>
              <a:t>У свим случајевима када постоји ретенција натријума осим метаболичке ацидозе</a:t>
            </a:r>
          </a:p>
          <a:p>
            <a:pPr marL="0" indent="0"/>
            <a:endParaRPr lang="sr-Cyrl-R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концентрације хлорида у плазми</a:t>
            </a:r>
            <a:br>
              <a:rPr lang="sr-Cyrl-RS" sz="3200" dirty="0" smtClean="0"/>
            </a:br>
            <a:r>
              <a:rPr lang="sr-Cyrl-RS" sz="3200" dirty="0" smtClean="0"/>
              <a:t>Хипохлоремија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Дилуциона хипохлоремија</a:t>
            </a:r>
          </a:p>
          <a:p>
            <a:pPr marL="400050" lvl="1" indent="0"/>
            <a:r>
              <a:rPr lang="sr-Cyrl-RS" sz="2000" dirty="0" smtClean="0"/>
              <a:t>Акутна или хронична бубрежна инсуфицијенција (АБИ или ХБИ)</a:t>
            </a:r>
          </a:p>
          <a:p>
            <a:pPr marL="400050" lvl="1" indent="0"/>
            <a:r>
              <a:rPr lang="sr-Cyrl-RS" sz="2000" dirty="0" smtClean="0"/>
              <a:t>Инсуфицијеција срца</a:t>
            </a:r>
          </a:p>
          <a:p>
            <a:pPr marL="400050" lvl="1" indent="0"/>
            <a:r>
              <a:rPr lang="sr-Cyrl-RS" sz="2000" dirty="0" smtClean="0"/>
              <a:t>Акутна интермитентна порфирија</a:t>
            </a:r>
          </a:p>
          <a:p>
            <a:pPr marL="0" indent="0"/>
            <a:r>
              <a:rPr lang="sr-Cyrl-RS" sz="2400" dirty="0" smtClean="0"/>
              <a:t>Хипохлоремија због губитка хлорида</a:t>
            </a:r>
          </a:p>
          <a:p>
            <a:pPr marL="400050" lvl="1" indent="0"/>
            <a:r>
              <a:rPr lang="sr-Cyrl-RS" sz="2000" dirty="0" smtClean="0"/>
              <a:t>Болести ГИТ-а</a:t>
            </a:r>
          </a:p>
          <a:p>
            <a:pPr marL="400050" lvl="1" indent="0"/>
            <a:r>
              <a:rPr lang="sr-Cyrl-RS" sz="2000" dirty="0" smtClean="0"/>
              <a:t>Осмотска диуреза</a:t>
            </a:r>
          </a:p>
          <a:p>
            <a:pPr marL="400050" lvl="1" indent="0"/>
            <a:r>
              <a:rPr lang="sr-Cyrl-RS" sz="2000" dirty="0" smtClean="0"/>
              <a:t>Хипералдостеронизам и Кушинг</a:t>
            </a:r>
          </a:p>
          <a:p>
            <a:pPr marL="0" indent="0"/>
            <a:r>
              <a:rPr lang="sr-Cyrl-RS" sz="2400" dirty="0" smtClean="0"/>
              <a:t>Због утицаја лекова</a:t>
            </a:r>
          </a:p>
          <a:p>
            <a:pPr marL="400050" lvl="1" indent="0"/>
            <a:r>
              <a:rPr lang="sr-Cyrl-RS" sz="2000" dirty="0" smtClean="0"/>
              <a:t>Диуретици (фуросемид, хидрохлортиазид)</a:t>
            </a:r>
          </a:p>
          <a:p>
            <a:pPr marL="400050" lvl="1" indent="0"/>
            <a:r>
              <a:rPr lang="sr-Cyrl-RS" sz="2000" dirty="0" smtClean="0"/>
              <a:t>Кортикостероиди</a:t>
            </a:r>
          </a:p>
          <a:p>
            <a:pPr marL="400050" lvl="1" indent="0"/>
            <a:r>
              <a:rPr lang="sr-Cyrl-RS" sz="2000" dirty="0" smtClean="0"/>
              <a:t>препарати бромида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Поремећаји концентрације хлорида у плазми</a:t>
            </a:r>
            <a:br>
              <a:rPr lang="sr-Cyrl-RS" sz="3200" dirty="0" smtClean="0"/>
            </a:br>
            <a:r>
              <a:rPr lang="sr-Cyrl-RS" sz="3200" dirty="0" smtClean="0"/>
              <a:t>Хиперхлоремија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Хиперхлоремија због недовољног уношења или губитка воде</a:t>
            </a:r>
          </a:p>
          <a:p>
            <a:pPr marL="400050" lvl="1" indent="0"/>
            <a:r>
              <a:rPr lang="sr-Cyrl-RS" sz="2000" dirty="0" smtClean="0"/>
              <a:t>Коматозни или ступорозни пацијенти</a:t>
            </a:r>
          </a:p>
          <a:p>
            <a:pPr marL="400050" lvl="1" indent="0"/>
            <a:r>
              <a:rPr lang="sr-Cyrl-RS" sz="2000" dirty="0" smtClean="0"/>
              <a:t>Фебрилна стања</a:t>
            </a:r>
          </a:p>
          <a:p>
            <a:pPr marL="400050" lvl="1" indent="0"/>
            <a:r>
              <a:rPr lang="sr-Cyrl-RS" sz="2000" dirty="0" smtClean="0"/>
              <a:t>Дијабетес инсипидус</a:t>
            </a:r>
          </a:p>
          <a:p>
            <a:pPr marL="400050" lvl="1" indent="0"/>
            <a:r>
              <a:rPr lang="sr-Cyrl-RS" sz="2000" dirty="0" smtClean="0"/>
              <a:t>Осмотска диуреза</a:t>
            </a:r>
          </a:p>
          <a:p>
            <a:pPr marL="0" indent="0"/>
            <a:r>
              <a:rPr lang="sr-Cyrl-RS" sz="2400" dirty="0" smtClean="0"/>
              <a:t>Хиперхлоремија због прекомерног уноса или недовољне елиминације соли</a:t>
            </a:r>
          </a:p>
          <a:p>
            <a:pPr marL="400050" lvl="1" indent="0"/>
            <a:r>
              <a:rPr lang="sr-Cyrl-RS" sz="2000" dirty="0" smtClean="0"/>
              <a:t>Инфузије са </a:t>
            </a:r>
            <a:r>
              <a:rPr lang="en-US" sz="2000" dirty="0" err="1" smtClean="0"/>
              <a:t>NaCl</a:t>
            </a:r>
            <a:r>
              <a:rPr lang="en-US" sz="2000" dirty="0" smtClean="0"/>
              <a:t> </a:t>
            </a:r>
            <a:r>
              <a:rPr lang="sr-Cyrl-RS" sz="2000" dirty="0" smtClean="0"/>
              <a:t>код пацијената са поремећеном функцијом бубрега</a:t>
            </a:r>
          </a:p>
          <a:p>
            <a:pPr marL="400050" lvl="1" indent="0"/>
            <a:r>
              <a:rPr lang="sr-Cyrl-RS" sz="2000" dirty="0" smtClean="0"/>
              <a:t>ХБИ</a:t>
            </a:r>
          </a:p>
          <a:p>
            <a:pPr marL="0" indent="0"/>
            <a:r>
              <a:rPr lang="sr-Cyrl-RS" sz="2400" dirty="0" smtClean="0"/>
              <a:t>Хиперхлоремија због поремећене ендокрине регулације </a:t>
            </a:r>
          </a:p>
          <a:p>
            <a:pPr marL="400050" lvl="1" indent="0"/>
            <a:r>
              <a:rPr lang="sr-Cyrl-RS" sz="2000" dirty="0" smtClean="0"/>
              <a:t>Хипералдостеронизам и хиперпаратироидизам</a:t>
            </a:r>
          </a:p>
          <a:p>
            <a:pPr marL="0" indent="0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sz="2000" dirty="0" smtClean="0">
                <a:latin typeface="Times New Roman"/>
              </a:rPr>
              <a:t>Позив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екипи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СХМП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предат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за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мушкарца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старости</a:t>
            </a:r>
            <a:r>
              <a:rPr lang="sr-Cyrl-RS" sz="2000" dirty="0" smtClean="0">
                <a:latin typeface="Arial"/>
              </a:rPr>
              <a:t> 38 </a:t>
            </a:r>
            <a:r>
              <a:rPr lang="sr-Cyrl-RS" sz="2000" dirty="0" smtClean="0">
                <a:latin typeface="Times New Roman"/>
              </a:rPr>
              <a:t>година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који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презентује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главобољом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мучнином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повраћањем</a:t>
            </a:r>
            <a:r>
              <a:rPr lang="sr-Cyrl-RS" sz="2000" dirty="0" smtClean="0">
                <a:latin typeface="Arial"/>
              </a:rPr>
              <a:t>; </a:t>
            </a:r>
            <a:r>
              <a:rPr lang="sr-Cyrl-RS" sz="2000" dirty="0" smtClean="0">
                <a:latin typeface="Times New Roman"/>
              </a:rPr>
              <a:t>малаксалошћу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иопштом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слабошћу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Тегобе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први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пут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јавиле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два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дана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Главобоља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прво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била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умерена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алиму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после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аналгетика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није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било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боље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већ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напротив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почео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повраћа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Супруга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му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измерила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висок</a:t>
            </a:r>
            <a:r>
              <a:rPr lang="sr-Cyrl-RS" sz="2000" dirty="0" smtClean="0">
                <a:latin typeface="Arial"/>
              </a:rPr>
              <a:t> </a:t>
            </a:r>
            <a:r>
              <a:rPr lang="en-US" sz="2000" dirty="0" smtClean="0">
                <a:latin typeface="Arial"/>
              </a:rPr>
              <a:t>TA: 190/120 mmHg, </a:t>
            </a:r>
            <a:r>
              <a:rPr lang="sr-Cyrl-RS" sz="2000" dirty="0" smtClean="0">
                <a:latin typeface="Times New Roman"/>
              </a:rPr>
              <a:t>мада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тада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увек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имао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нормалан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На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своју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руку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попио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Нифелат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Ласикс</a:t>
            </a:r>
            <a:r>
              <a:rPr lang="en-U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таблете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Кад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ТА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био</a:t>
            </a:r>
            <a:r>
              <a:rPr lang="sr-Cyrl-RS" sz="2000" dirty="0" smtClean="0">
                <a:latin typeface="Arial"/>
              </a:rPr>
              <a:t> 150/95</a:t>
            </a:r>
            <a:r>
              <a:rPr lang="en-US" sz="2000" dirty="0" smtClean="0">
                <a:latin typeface="Arial"/>
              </a:rPr>
              <a:t>mmHg </a:t>
            </a:r>
            <a:r>
              <a:rPr lang="sr-Cyrl-RS" sz="2000" dirty="0" smtClean="0">
                <a:latin typeface="Times New Roman"/>
              </a:rPr>
              <a:t>осетио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побољшање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те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отишао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спавање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Медјутим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ујутро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све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понавља</a:t>
            </a:r>
            <a:r>
              <a:rPr lang="sr-Cyrl-RS" sz="2000" dirty="0" smtClean="0">
                <a:latin typeface="Arial"/>
              </a:rPr>
              <a:t>: </a:t>
            </a:r>
            <a:r>
              <a:rPr lang="sr-Cyrl-RS" sz="2000" dirty="0" smtClean="0">
                <a:latin typeface="Times New Roman"/>
              </a:rPr>
              <a:t>јака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главобоља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упорно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повраћање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Тада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позивају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СХМП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Пацијент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сада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био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потпуно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здрав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аматерски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бавио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фудбалом</a:t>
            </a:r>
            <a:r>
              <a:rPr lang="sr-Cyrl-RS" sz="2000" dirty="0" smtClean="0">
                <a:latin typeface="Arial"/>
              </a:rPr>
              <a:t>; </a:t>
            </a:r>
            <a:r>
              <a:rPr lang="sr-Cyrl-RS" sz="2000" dirty="0" smtClean="0">
                <a:latin typeface="Times New Roman"/>
              </a:rPr>
              <a:t>једини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фацтор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ризика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пушење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око</a:t>
            </a:r>
            <a:r>
              <a:rPr lang="sr-Cyrl-RS" sz="2000" dirty="0" smtClean="0">
                <a:latin typeface="Arial"/>
              </a:rPr>
              <a:t> 10 </a:t>
            </a:r>
            <a:r>
              <a:rPr lang="sr-Cyrl-RS" sz="2000" dirty="0" smtClean="0">
                <a:latin typeface="Times New Roman"/>
              </a:rPr>
              <a:t>цигарета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дневно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Објективно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пацијент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изгледа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блед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исцрпљен</a:t>
            </a:r>
            <a:r>
              <a:rPr lang="sr-Cyrl-RS" sz="2000" dirty="0" smtClean="0">
                <a:latin typeface="Arial"/>
              </a:rPr>
              <a:t>; </a:t>
            </a:r>
            <a:r>
              <a:rPr lang="sr-Cyrl-RS" sz="2000" dirty="0" smtClean="0">
                <a:latin typeface="Times New Roman"/>
              </a:rPr>
              <a:t>има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болну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гримасу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лежи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покушава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поврати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Његов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неуролошки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налаз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потпуно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уредан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укључујући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негативне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менингеалне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знаке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Срчана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акција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ритмична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фреквенце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око</a:t>
            </a:r>
            <a:r>
              <a:rPr lang="sr-Cyrl-RS" sz="2000" dirty="0" smtClean="0">
                <a:latin typeface="Arial"/>
              </a:rPr>
              <a:t> 100/</a:t>
            </a:r>
            <a:r>
              <a:rPr lang="en-US" sz="2000" dirty="0" smtClean="0">
                <a:latin typeface="Arial"/>
              </a:rPr>
              <a:t>min., </a:t>
            </a:r>
            <a:r>
              <a:rPr lang="sr-Cyrl-RS" sz="2000" dirty="0" smtClean="0">
                <a:latin typeface="Times New Roman"/>
              </a:rPr>
              <a:t>тонови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јасни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шумове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чујем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Дисајни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шум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нормалан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обострано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над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плућима</a:t>
            </a:r>
            <a:r>
              <a:rPr lang="sr-Cyrl-RS" sz="2000" dirty="0" smtClean="0">
                <a:latin typeface="Arial"/>
              </a:rPr>
              <a:t>. </a:t>
            </a:r>
            <a:r>
              <a:rPr lang="en-US" sz="2000" dirty="0" smtClean="0">
                <a:latin typeface="Arial"/>
              </a:rPr>
              <a:t>TA:240/130 mmHg, Sat O2:99%, ŠUK: 5,5mmol/l.</a:t>
            </a:r>
          </a:p>
          <a:p>
            <a:pPr marL="0" indent="0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1</a:t>
            </a:r>
            <a:endParaRPr lang="en-US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8077200" cy="575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/>
              </a:rPr>
              <a:t>Између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тих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прегледа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стижу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лабораторијске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анализе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крви</a:t>
            </a:r>
            <a:r>
              <a:rPr lang="ru-RU" sz="2000" dirty="0" smtClean="0">
                <a:latin typeface="Arial"/>
              </a:rPr>
              <a:t>: </a:t>
            </a:r>
            <a:r>
              <a:rPr lang="ru-RU" sz="2000" dirty="0" smtClean="0">
                <a:latin typeface="Times New Roman"/>
              </a:rPr>
              <a:t>његов</a:t>
            </a:r>
            <a:r>
              <a:rPr lang="ru-RU" sz="2000" dirty="0" smtClean="0">
                <a:latin typeface="Arial"/>
              </a:rPr>
              <a:t> K+ je 2,1mmol/l! </a:t>
            </a:r>
          </a:p>
          <a:p>
            <a:pPr algn="just"/>
            <a:r>
              <a:rPr lang="sr-Cyrl-RS" sz="2000" dirty="0" smtClean="0">
                <a:latin typeface="Times New Roman"/>
              </a:rPr>
              <a:t>Остали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лабораторијски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налази</a:t>
            </a:r>
            <a:r>
              <a:rPr lang="sr-Cyrl-RS" sz="2000" dirty="0" smtClean="0">
                <a:latin typeface="Arial"/>
              </a:rPr>
              <a:t>: </a:t>
            </a:r>
          </a:p>
          <a:p>
            <a:pPr lvl="1" algn="just"/>
            <a:r>
              <a:rPr lang="en-US" sz="1600" dirty="0" err="1" smtClean="0">
                <a:latin typeface="Arial"/>
              </a:rPr>
              <a:t>Wbc</a:t>
            </a:r>
            <a:r>
              <a:rPr lang="en-US" sz="1600" dirty="0" smtClean="0">
                <a:latin typeface="Arial"/>
              </a:rPr>
              <a:t>: 14,6*109,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Ne: 75,4%,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Ly: 18,9%,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MCV: 78,6 fl,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MCHC: 372g/l,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sr-Cyrl-RS" sz="1600" dirty="0" smtClean="0">
                <a:latin typeface="Times New Roman"/>
              </a:rPr>
              <a:t>Глукоза</a:t>
            </a:r>
            <a:r>
              <a:rPr lang="sr-Cyrl-RS" sz="1600" dirty="0" smtClean="0">
                <a:latin typeface="Arial"/>
              </a:rPr>
              <a:t>:9,1 </a:t>
            </a:r>
            <a:r>
              <a:rPr lang="en-US" sz="1600" dirty="0" err="1" smtClean="0">
                <a:latin typeface="Arial"/>
              </a:rPr>
              <a:t>mmol</a:t>
            </a:r>
            <a:r>
              <a:rPr lang="en-US" sz="1600" dirty="0" smtClean="0">
                <a:latin typeface="Arial"/>
              </a:rPr>
              <a:t>/l,</a:t>
            </a:r>
            <a:r>
              <a:rPr lang="en-US" sz="1600" dirty="0" smtClean="0">
                <a:latin typeface="Times New Roman"/>
              </a:rPr>
              <a:t> </a:t>
            </a:r>
            <a:endParaRPr lang="sr-Cyrl-RS" sz="1600" dirty="0" smtClean="0">
              <a:latin typeface="Times New Roman"/>
            </a:endParaRPr>
          </a:p>
          <a:p>
            <a:pPr lvl="1" algn="just"/>
            <a:r>
              <a:rPr lang="sr-Cyrl-RS" sz="1600" dirty="0" smtClean="0">
                <a:latin typeface="Times New Roman"/>
              </a:rPr>
              <a:t>креатинин</a:t>
            </a:r>
            <a:r>
              <a:rPr lang="en-US" sz="1600" dirty="0" smtClean="0">
                <a:latin typeface="Times New Roman"/>
              </a:rPr>
              <a:t>:114 </a:t>
            </a:r>
            <a:r>
              <a:rPr lang="el-GR" sz="1600" dirty="0" smtClean="0">
                <a:latin typeface="Times New Roman"/>
              </a:rPr>
              <a:t>μ</a:t>
            </a:r>
            <a:r>
              <a:rPr lang="en-US" sz="1600" dirty="0" smtClean="0">
                <a:latin typeface="Times New Roman"/>
              </a:rPr>
              <a:t>mol/l, </a:t>
            </a:r>
            <a:endParaRPr lang="sr-Cyrl-RS" sz="1600" dirty="0" smtClean="0">
              <a:latin typeface="Times New Roman"/>
            </a:endParaRPr>
          </a:p>
          <a:p>
            <a:pPr lvl="1" algn="just"/>
            <a:r>
              <a:rPr lang="en-US" sz="1600" dirty="0" smtClean="0">
                <a:latin typeface="Times New Roman"/>
              </a:rPr>
              <a:t>Na+: 131 </a:t>
            </a:r>
            <a:r>
              <a:rPr lang="en-US" sz="1600" dirty="0" err="1" smtClean="0">
                <a:latin typeface="Arial"/>
              </a:rPr>
              <a:t>mmol</a:t>
            </a:r>
            <a:r>
              <a:rPr lang="en-US" sz="1600" dirty="0" smtClean="0">
                <a:latin typeface="Arial"/>
              </a:rPr>
              <a:t>/l,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sr-Cyrl-RS" sz="1600" dirty="0" smtClean="0">
                <a:latin typeface="Times New Roman"/>
              </a:rPr>
              <a:t>хлориди</a:t>
            </a:r>
            <a:r>
              <a:rPr lang="sr-Cyrl-RS" sz="1600" dirty="0" smtClean="0">
                <a:latin typeface="Arial"/>
              </a:rPr>
              <a:t>: 84</a:t>
            </a:r>
            <a:r>
              <a:rPr lang="en-US" sz="1600" dirty="0" err="1" smtClean="0">
                <a:latin typeface="Arial"/>
              </a:rPr>
              <a:t>mmol</a:t>
            </a:r>
            <a:r>
              <a:rPr lang="en-US" sz="1600" dirty="0" smtClean="0">
                <a:latin typeface="Arial"/>
              </a:rPr>
              <a:t>/l,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AST: 49 U/l,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en-US" sz="1600" dirty="0" smtClean="0">
                <a:latin typeface="Arial"/>
              </a:rPr>
              <a:t>ALT 68 U/l, </a:t>
            </a:r>
            <a:endParaRPr lang="sr-Cyrl-RS" sz="1600" dirty="0" smtClean="0">
              <a:latin typeface="Arial"/>
            </a:endParaRPr>
          </a:p>
          <a:p>
            <a:pPr lvl="1" algn="just"/>
            <a:r>
              <a:rPr lang="sr-Cyrl-RS" sz="1600" dirty="0" smtClean="0">
                <a:latin typeface="Times New Roman"/>
              </a:rPr>
              <a:t>тропонин</a:t>
            </a:r>
            <a:r>
              <a:rPr lang="sr-Cyrl-RS" sz="1600" dirty="0" smtClean="0">
                <a:latin typeface="Arial"/>
              </a:rPr>
              <a:t> 0,015.</a:t>
            </a:r>
          </a:p>
          <a:p>
            <a:pPr marL="0" indent="0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/>
            <a:r>
              <a:rPr lang="sr-Cyrl-RS" sz="2000" dirty="0" smtClean="0">
                <a:latin typeface="Times New Roman"/>
              </a:rPr>
              <a:t>Овај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пацијент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имао теш</a:t>
            </a:r>
            <a:r>
              <a:rPr lang="ru-RU" sz="2000" dirty="0" smtClean="0">
                <a:latin typeface="Times New Roman"/>
              </a:rPr>
              <a:t>ку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хипокалемију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због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стенозе</a:t>
            </a:r>
            <a:r>
              <a:rPr lang="ru-RU" sz="2000" dirty="0" smtClean="0">
                <a:latin typeface="Arial"/>
              </a:rPr>
              <a:t>  </a:t>
            </a:r>
            <a:r>
              <a:rPr lang="ru-RU" sz="2000" dirty="0" smtClean="0">
                <a:latin typeface="Times New Roman"/>
              </a:rPr>
              <a:t>реналне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артерије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упорног</a:t>
            </a:r>
            <a:r>
              <a:rPr lang="ru-RU" sz="2000" dirty="0" smtClean="0">
                <a:latin typeface="Arial"/>
              </a:rPr>
              <a:t>	 </a:t>
            </a:r>
            <a:r>
              <a:rPr lang="ru-RU" sz="2000" dirty="0" smtClean="0">
                <a:latin typeface="Times New Roman"/>
              </a:rPr>
              <a:t>повраћања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коришћења</a:t>
            </a:r>
            <a:r>
              <a:rPr lang="ru-RU" sz="2000" dirty="0" smtClean="0">
                <a:latin typeface="Arial"/>
              </a:rPr>
              <a:t>  </a:t>
            </a:r>
            <a:r>
              <a:rPr lang="ru-RU" sz="2000" dirty="0" smtClean="0">
                <a:latin typeface="Times New Roman"/>
              </a:rPr>
              <a:t>диуретика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Начин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који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стеноза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реналне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артерије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доводи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хипокалемије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тај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што</a:t>
            </a:r>
            <a:r>
              <a:rPr lang="sr-Cyrl-RS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бубрег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испод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стенозе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реагује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активацијом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система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ренин</a:t>
            </a:r>
            <a:r>
              <a:rPr lang="ru-RU" sz="2000" dirty="0" smtClean="0">
                <a:latin typeface="Arial"/>
              </a:rPr>
              <a:t>-</a:t>
            </a:r>
            <a:r>
              <a:rPr lang="ru-RU" sz="2000" dirty="0" smtClean="0">
                <a:latin typeface="Times New Roman"/>
              </a:rPr>
              <a:t>ангиотензин</a:t>
            </a:r>
            <a:r>
              <a:rPr lang="ru-RU" sz="2000" dirty="0" smtClean="0">
                <a:latin typeface="Arial"/>
              </a:rPr>
              <a:t>-</a:t>
            </a:r>
            <a:r>
              <a:rPr lang="ru-RU" sz="2000" dirty="0" smtClean="0">
                <a:latin typeface="Times New Roman"/>
              </a:rPr>
              <a:t>алдостерон</a:t>
            </a:r>
            <a:r>
              <a:rPr lang="ru-RU" sz="2000" dirty="0" smtClean="0">
                <a:latin typeface="Arial"/>
              </a:rPr>
              <a:t> (</a:t>
            </a:r>
            <a:r>
              <a:rPr lang="ru-RU" sz="2000" dirty="0" smtClean="0">
                <a:latin typeface="Times New Roman"/>
              </a:rPr>
              <a:t>РААС</a:t>
            </a:r>
            <a:r>
              <a:rPr lang="ru-RU" sz="2000" dirty="0" smtClean="0">
                <a:latin typeface="Arial"/>
              </a:rPr>
              <a:t>). </a:t>
            </a:r>
            <a:r>
              <a:rPr lang="ru-RU" sz="2000" dirty="0" smtClean="0">
                <a:latin typeface="Times New Roman"/>
              </a:rPr>
              <a:t>Он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препознаје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није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угрожено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цело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тело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већ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само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он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иначе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га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би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активирао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Алдостерон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на</a:t>
            </a:r>
            <a:r>
              <a:rPr lang="sr-Cyrl-RS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завршном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делу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Хенлеове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петље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доводи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ретенције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воде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и</a:t>
            </a:r>
            <a:r>
              <a:rPr lang="ru-RU" sz="2000" dirty="0" smtClean="0">
                <a:latin typeface="Arial"/>
              </a:rPr>
              <a:t> Na+, </a:t>
            </a:r>
            <a:r>
              <a:rPr lang="ru-RU" sz="2000" dirty="0" smtClean="0">
                <a:latin typeface="Times New Roman"/>
              </a:rPr>
              <a:t>што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повлачи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за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собом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губитак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К</a:t>
            </a:r>
            <a:r>
              <a:rPr lang="ru-RU" sz="2000" dirty="0" smtClean="0">
                <a:latin typeface="Arial"/>
              </a:rPr>
              <a:t>+. </a:t>
            </a:r>
            <a:r>
              <a:rPr lang="ru-RU" sz="2000" dirty="0" smtClean="0">
                <a:latin typeface="Times New Roman"/>
              </a:rPr>
              <a:t>Други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здрави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бубрег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покушају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компензује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оно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што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ради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болесни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чини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све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супротно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долази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притиском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стимулисане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натриурезе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Тако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овом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стању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јавља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хиперволемијска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хипотона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хипонатријемија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Услед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повраћањ</a:t>
            </a:r>
            <a:r>
              <a:rPr lang="ru-RU" sz="2000" dirty="0" smtClean="0">
                <a:latin typeface="Arial"/>
              </a:rPr>
              <a:t>a </a:t>
            </a:r>
            <a:r>
              <a:rPr lang="ru-RU" sz="2000" dirty="0" smtClean="0">
                <a:latin typeface="Times New Roman"/>
              </a:rPr>
              <a:t>губе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јони</a:t>
            </a:r>
            <a:r>
              <a:rPr lang="ru-RU" sz="2000" dirty="0" smtClean="0">
                <a:latin typeface="Arial"/>
              </a:rPr>
              <a:t> Cl- </a:t>
            </a:r>
            <a:r>
              <a:rPr lang="sr-Cyrl-RS" sz="2000" dirty="0" smtClean="0">
                <a:latin typeface="Times New Roman"/>
              </a:rPr>
              <a:t>и </a:t>
            </a:r>
            <a:r>
              <a:rPr lang="en-US" sz="2000" dirty="0" smtClean="0">
                <a:latin typeface="Arial"/>
              </a:rPr>
              <a:t>H+. </a:t>
            </a:r>
            <a:r>
              <a:rPr lang="sr-Cyrl-RS" sz="2000" dirty="0" smtClean="0">
                <a:latin typeface="Times New Roman"/>
              </a:rPr>
              <a:t>Због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претеће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хипохлоремијске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метаболичне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алкалозе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бубрег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задржава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јон</a:t>
            </a:r>
            <a:r>
              <a:rPr lang="sr-Cyrl-RS" sz="2000" dirty="0" smtClean="0">
                <a:latin typeface="Arial"/>
              </a:rPr>
              <a:t> </a:t>
            </a:r>
            <a:r>
              <a:rPr lang="en-US" sz="2000" dirty="0" smtClean="0">
                <a:latin typeface="Arial"/>
              </a:rPr>
              <a:t>H+, </a:t>
            </a:r>
            <a:r>
              <a:rPr lang="sr-Cyrl-RS" sz="2000" dirty="0" smtClean="0">
                <a:latin typeface="Times New Roman"/>
              </a:rPr>
              <a:t>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за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њега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мења</a:t>
            </a:r>
            <a:r>
              <a:rPr lang="sr-Cyrl-RS" sz="2000" dirty="0" smtClean="0">
                <a:latin typeface="Arial"/>
              </a:rPr>
              <a:t> </a:t>
            </a:r>
            <a:r>
              <a:rPr lang="en-US" sz="2000" dirty="0" smtClean="0">
                <a:latin typeface="Arial"/>
              </a:rPr>
              <a:t>K+, </a:t>
            </a:r>
            <a:r>
              <a:rPr lang="ru-RU" sz="2000" dirty="0" smtClean="0">
                <a:latin typeface="Times New Roman"/>
              </a:rPr>
              <a:t>те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тиме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погоршана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већ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постојећа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хипокалемија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Такође</a:t>
            </a:r>
            <a:r>
              <a:rPr lang="ru-RU" sz="2000" dirty="0" smtClean="0">
                <a:latin typeface="Arial"/>
              </a:rPr>
              <a:t>, </a:t>
            </a:r>
            <a:r>
              <a:rPr lang="ru-RU" sz="2000" dirty="0" smtClean="0">
                <a:latin typeface="Times New Roman"/>
              </a:rPr>
              <a:t>упорно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дводневно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повраћање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може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због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хиповолемије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поспеши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активацију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РААС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система</a:t>
            </a:r>
            <a:r>
              <a:rPr lang="ru-RU" sz="2000" dirty="0" smtClean="0">
                <a:latin typeface="Arial"/>
              </a:rPr>
              <a:t>. </a:t>
            </a:r>
            <a:r>
              <a:rPr lang="ru-RU" sz="2000" dirty="0" smtClean="0">
                <a:latin typeface="Times New Roman"/>
              </a:rPr>
              <a:t>Употреба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фуросемида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само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погоршава</a:t>
            </a:r>
            <a:r>
              <a:rPr lang="ru-RU" sz="2000" dirty="0" smtClean="0">
                <a:latin typeface="Arial"/>
              </a:rPr>
              <a:t> </a:t>
            </a:r>
            <a:r>
              <a:rPr lang="ru-RU" sz="2000" dirty="0" smtClean="0">
                <a:latin typeface="Times New Roman"/>
              </a:rPr>
              <a:t>већ</a:t>
            </a:r>
            <a:r>
              <a:rPr lang="ru-RU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постојећу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хипокалемију</a:t>
            </a:r>
            <a:r>
              <a:rPr lang="sr-Cyrl-RS" sz="2000" dirty="0" smtClean="0">
                <a:latin typeface="Arial"/>
              </a:rPr>
              <a:t>. </a:t>
            </a:r>
            <a:r>
              <a:rPr lang="sr-Cyrl-RS" sz="2000" dirty="0" smtClean="0">
                <a:latin typeface="Times New Roman"/>
              </a:rPr>
              <a:t>Пацијенту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дат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калијум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парентерално</a:t>
            </a:r>
            <a:r>
              <a:rPr lang="sr-Cyrl-RS" sz="2000" dirty="0" smtClean="0">
                <a:latin typeface="Arial"/>
              </a:rPr>
              <a:t>, </a:t>
            </a:r>
            <a:r>
              <a:rPr lang="sr-Cyrl-RS" sz="2000" dirty="0" smtClean="0">
                <a:latin typeface="Times New Roman"/>
              </a:rPr>
              <a:t>што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доводи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до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корекције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калемије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са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вредностима</a:t>
            </a:r>
            <a:r>
              <a:rPr lang="sr-Cyrl-RS" sz="2000" dirty="0" smtClean="0">
                <a:latin typeface="Arial"/>
              </a:rPr>
              <a:t> </a:t>
            </a:r>
            <a:r>
              <a:rPr lang="en-US" sz="2000" dirty="0" smtClean="0">
                <a:latin typeface="Arial"/>
              </a:rPr>
              <a:t>K+: 4,5mmol/l </a:t>
            </a:r>
            <a:r>
              <a:rPr lang="sr-Cyrl-RS" sz="2000" dirty="0" smtClean="0">
                <a:latin typeface="Times New Roman"/>
              </a:rPr>
              <a:t>урађен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је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нови</a:t>
            </a:r>
            <a:r>
              <a:rPr lang="sr-Cyrl-RS" sz="2000" dirty="0" smtClean="0">
                <a:latin typeface="Arial"/>
              </a:rPr>
              <a:t> </a:t>
            </a:r>
            <a:r>
              <a:rPr lang="sr-Cyrl-RS" sz="2000" dirty="0" smtClean="0">
                <a:latin typeface="Times New Roman"/>
              </a:rPr>
              <a:t>ЕКГ</a:t>
            </a:r>
            <a:r>
              <a:rPr lang="sr-Cyrl-RS" sz="2000" dirty="0" smtClean="0">
                <a:latin typeface="Arial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Натријум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55-60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mmol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/kg TT</a:t>
            </a:r>
            <a:endParaRPr kumimoji="0" lang="sr-Cyrl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Расподела натријума у различитим телесним течностима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3053080"/>
          <a:ext cx="8382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6670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Телесни простор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% укупног натријума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% изменљивог натријума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Плазма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Интерстицијална течност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ИСТ густог везивног ткива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Интрацелуларна течност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2,5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Трансцелуларна течност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2,5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Изменљиви део костију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Неизменљиви део костију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1</a:t>
            </a:r>
            <a:endParaRPr lang="en-US" sz="32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60264"/>
            <a:ext cx="7772400" cy="569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ru-RU" sz="2000" dirty="0" smtClean="0"/>
              <a:t>Жена</a:t>
            </a:r>
            <a:r>
              <a:rPr lang="en-US" sz="2000" dirty="0" smtClean="0"/>
              <a:t> </a:t>
            </a:r>
            <a:r>
              <a:rPr lang="ru-RU" sz="2000" dirty="0" smtClean="0"/>
              <a:t>62 годин</a:t>
            </a:r>
            <a:r>
              <a:rPr lang="en-US" sz="2000" dirty="0" smtClean="0"/>
              <a:t>e</a:t>
            </a:r>
            <a:r>
              <a:rPr lang="ru-RU" sz="2000" dirty="0" smtClean="0"/>
              <a:t>, пензионер, живи са супругом, двоје деце; дешњак.</a:t>
            </a:r>
          </a:p>
          <a:p>
            <a:pPr marL="0" indent="0"/>
            <a:r>
              <a:rPr lang="ru-RU" sz="2000" dirty="0" smtClean="0"/>
              <a:t>Пацијент никада није био пушач, нити конзумира алкохол. Почела је први пут психијатријски амбулантни третман пре четири године због развоја депресивне епизоде умерене тежине. Пре тога је претходила болест и смрт њених унука. Пацијент је </a:t>
            </a:r>
            <a:r>
              <a:rPr lang="ru-RU" sz="2000" smtClean="0"/>
              <a:t>примио </a:t>
            </a:r>
            <a:r>
              <a:rPr lang="ru-RU" sz="2000" smtClean="0"/>
              <a:t>мапротилин </a:t>
            </a:r>
            <a:r>
              <a:rPr lang="ru-RU" sz="2000" dirty="0" smtClean="0"/>
              <a:t>2х25 </a:t>
            </a:r>
            <a:r>
              <a:rPr lang="en-US" sz="2000" dirty="0" smtClean="0"/>
              <a:t>mg</a:t>
            </a:r>
            <a:r>
              <a:rPr lang="ru-RU" sz="2000" dirty="0" smtClean="0"/>
              <a:t>/дан и бромазепам 2</a:t>
            </a:r>
            <a:r>
              <a:rPr lang="en-US" sz="2000" dirty="0" smtClean="0"/>
              <a:t>x</a:t>
            </a:r>
            <a:r>
              <a:rPr lang="ru-RU" sz="2000" dirty="0" smtClean="0"/>
              <a:t>3 </a:t>
            </a:r>
            <a:r>
              <a:rPr lang="en-US" sz="2000" dirty="0" smtClean="0"/>
              <a:t>mg</a:t>
            </a:r>
            <a:r>
              <a:rPr lang="ru-RU" sz="2000" dirty="0" smtClean="0"/>
              <a:t>/дан са редовним прегледима код локалног психијатра у</a:t>
            </a:r>
            <a:r>
              <a:rPr lang="en-US" sz="2000" dirty="0" smtClean="0"/>
              <a:t> </a:t>
            </a:r>
            <a:r>
              <a:rPr lang="ru-RU" sz="2000" dirty="0" smtClean="0"/>
              <a:t>Дом</a:t>
            </a:r>
            <a:r>
              <a:rPr lang="sr-Cyrl-RS" sz="2000" dirty="0" smtClean="0"/>
              <a:t>у</a:t>
            </a:r>
            <a:r>
              <a:rPr lang="ru-RU" sz="2000" dirty="0" smtClean="0"/>
              <a:t> здравља. Кардиолог јој је дијагностиковао хипертензију и тип 2а дислипидемију. Користи </a:t>
            </a:r>
            <a:endParaRPr lang="en-US" sz="2000" dirty="0" smtClean="0"/>
          </a:p>
          <a:p>
            <a:pPr marL="400050" lvl="1" indent="0"/>
            <a:r>
              <a:rPr lang="ru-RU" sz="1600" dirty="0" smtClean="0"/>
              <a:t>еналаприл 2</a:t>
            </a:r>
            <a:r>
              <a:rPr lang="en-US" sz="1600" dirty="0" smtClean="0"/>
              <a:t>x</a:t>
            </a:r>
            <a:r>
              <a:rPr lang="ru-RU" sz="1600" dirty="0" smtClean="0"/>
              <a:t>10 </a:t>
            </a:r>
            <a:r>
              <a:rPr lang="en-US" sz="1600" dirty="0" smtClean="0"/>
              <a:t>mg</a:t>
            </a:r>
            <a:r>
              <a:rPr lang="ru-RU" sz="1600" dirty="0" smtClean="0"/>
              <a:t> / дан</a:t>
            </a:r>
            <a:r>
              <a:rPr lang="en-US" sz="1600" dirty="0" smtClean="0"/>
              <a:t>,</a:t>
            </a:r>
            <a:endParaRPr lang="ru-RU" sz="1600" dirty="0" smtClean="0"/>
          </a:p>
          <a:p>
            <a:pPr marL="400050" lvl="1" indent="0"/>
            <a:r>
              <a:rPr lang="ru-RU" sz="1600" dirty="0" smtClean="0"/>
              <a:t>метопролол 2</a:t>
            </a:r>
            <a:r>
              <a:rPr lang="en-US" sz="1600" dirty="0" smtClean="0"/>
              <a:t>x</a:t>
            </a:r>
            <a:r>
              <a:rPr lang="ru-RU" sz="1600" dirty="0" smtClean="0"/>
              <a:t>50 </a:t>
            </a:r>
            <a:r>
              <a:rPr lang="en-US" sz="1600" dirty="0" smtClean="0"/>
              <a:t>mg</a:t>
            </a:r>
            <a:r>
              <a:rPr lang="ru-RU" sz="1600" dirty="0" smtClean="0"/>
              <a:t> / дан, </a:t>
            </a:r>
            <a:endParaRPr lang="en-US" sz="1600" dirty="0" smtClean="0"/>
          </a:p>
          <a:p>
            <a:pPr marL="400050" lvl="1" indent="0"/>
            <a:r>
              <a:rPr lang="ru-RU" sz="1600" dirty="0" smtClean="0"/>
              <a:t>нифедипин 5 </a:t>
            </a:r>
            <a:r>
              <a:rPr lang="en-US" sz="1600" dirty="0" smtClean="0"/>
              <a:t>mg</a:t>
            </a:r>
            <a:r>
              <a:rPr lang="ru-RU" sz="1600" dirty="0" smtClean="0"/>
              <a:t> / дан,</a:t>
            </a:r>
          </a:p>
          <a:p>
            <a:pPr marL="400050" lvl="1" indent="0"/>
            <a:r>
              <a:rPr lang="ru-RU" sz="1600" dirty="0" smtClean="0"/>
              <a:t>симвастатин 20 </a:t>
            </a:r>
            <a:r>
              <a:rPr lang="en-US" sz="1600" dirty="0" smtClean="0"/>
              <a:t>mg</a:t>
            </a:r>
            <a:r>
              <a:rPr lang="ru-RU" sz="1600" dirty="0" smtClean="0"/>
              <a:t> / дан, као и </a:t>
            </a:r>
            <a:endParaRPr lang="en-US" sz="1600" dirty="0" smtClean="0"/>
          </a:p>
          <a:p>
            <a:pPr marL="400050" lvl="1" indent="0"/>
            <a:r>
              <a:rPr lang="ru-RU" sz="1600" dirty="0" smtClean="0"/>
              <a:t>диклофенак и бромазепам</a:t>
            </a:r>
            <a:r>
              <a:rPr lang="en-US" sz="1600" dirty="0" smtClean="0"/>
              <a:t> </a:t>
            </a:r>
            <a:r>
              <a:rPr lang="ru-RU" sz="1600" dirty="0" smtClean="0"/>
              <a:t>3 </a:t>
            </a:r>
            <a:r>
              <a:rPr lang="en-US" sz="1600" dirty="0" smtClean="0"/>
              <a:t>mg</a:t>
            </a:r>
            <a:r>
              <a:rPr lang="ru-RU" sz="1600" dirty="0" smtClean="0"/>
              <a:t> / дан, </a:t>
            </a:r>
            <a:r>
              <a:rPr lang="sr-Cyrl-RS" sz="1600" dirty="0" smtClean="0"/>
              <a:t>по потреби</a:t>
            </a:r>
            <a:r>
              <a:rPr lang="ru-RU" sz="1600" dirty="0" smtClean="0"/>
              <a:t>. </a:t>
            </a:r>
          </a:p>
          <a:p>
            <a:pPr marL="0" indent="0"/>
            <a:r>
              <a:rPr lang="ru-RU" sz="2000" dirty="0" smtClean="0"/>
              <a:t>Није имала историју било којих ендокриних болести.</a:t>
            </a:r>
          </a:p>
          <a:p>
            <a:pPr marL="0" indent="0"/>
            <a:r>
              <a:rPr lang="ru-RU" sz="2000" dirty="0" smtClean="0"/>
              <a:t>После годину дана депресије третман са мапротилином је довео до побољшања расположења, али је дошло је и до погоршања општег стања и појаве збуњености, нестабилног ходања, грчева, уз повећање крвног притиска. </a:t>
            </a:r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Приказ случаја 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У локалној болници је дијагностикована хипонатремија (концентрација натријума у ​​серуму-112 </a:t>
            </a:r>
            <a:r>
              <a:rPr lang="en-US" sz="2000" dirty="0" err="1" smtClean="0"/>
              <a:t>mmol</a:t>
            </a:r>
            <a:r>
              <a:rPr lang="en-US" sz="2000" dirty="0" smtClean="0"/>
              <a:t>/L</a:t>
            </a:r>
            <a:r>
              <a:rPr lang="ru-RU" sz="2000" dirty="0" smtClean="0"/>
              <a:t>). Осим повишеног холестерола, други биохемијски и хематолошки параметри, као и тироидни хормони били су у нормалним опсегу. Осмоларност серума износила је 244 </a:t>
            </a:r>
            <a:r>
              <a:rPr lang="en-US" sz="2000" dirty="0" err="1" smtClean="0"/>
              <a:t>mOsm</a:t>
            </a:r>
            <a:r>
              <a:rPr lang="en-US" sz="2000" dirty="0" smtClean="0"/>
              <a:t>/kg</a:t>
            </a:r>
            <a:r>
              <a:rPr lang="ru-RU" sz="2000" dirty="0" smtClean="0"/>
              <a:t>. </a:t>
            </a:r>
          </a:p>
          <a:p>
            <a:pPr marL="0" indent="0"/>
            <a:r>
              <a:rPr lang="ru-RU" sz="2000" dirty="0" smtClean="0"/>
              <a:t>уринарни калијум је био 75,3 </a:t>
            </a:r>
            <a:r>
              <a:rPr lang="en-US" sz="2000" dirty="0" err="1" smtClean="0"/>
              <a:t>mmol</a:t>
            </a:r>
            <a:r>
              <a:rPr lang="en-US" sz="2000" dirty="0" smtClean="0"/>
              <a:t>/L </a:t>
            </a:r>
            <a:endParaRPr lang="ru-RU" sz="2000" dirty="0" smtClean="0"/>
          </a:p>
          <a:p>
            <a:pPr marL="0" indent="0"/>
            <a:r>
              <a:rPr lang="ru-RU" sz="2000" dirty="0" smtClean="0"/>
              <a:t>уринарни натријум је био 74,7 </a:t>
            </a:r>
            <a:r>
              <a:rPr lang="en-US" sz="2000" dirty="0" err="1" smtClean="0"/>
              <a:t>mmol</a:t>
            </a:r>
            <a:r>
              <a:rPr lang="en-US" sz="2000" dirty="0" smtClean="0"/>
              <a:t>/L </a:t>
            </a:r>
          </a:p>
          <a:p>
            <a:pPr marL="0" indent="0"/>
            <a:r>
              <a:rPr lang="ru-RU" sz="2000" dirty="0" smtClean="0"/>
              <a:t>На рендгенском</a:t>
            </a:r>
            <a:r>
              <a:rPr lang="en-US" sz="2000" dirty="0" smtClean="0"/>
              <a:t> </a:t>
            </a:r>
            <a:r>
              <a:rPr lang="sr-Cyrl-RS" sz="2000" dirty="0" smtClean="0"/>
              <a:t>испитивању</a:t>
            </a:r>
            <a:r>
              <a:rPr lang="ru-RU" sz="2000" dirty="0" smtClean="0"/>
              <a:t> срца и плућа и ултразвуку абдомена нема патолошких промена. Ниво натријума у ​​серуму је нормализован (137 </a:t>
            </a:r>
            <a:r>
              <a:rPr lang="en-US" sz="2000" dirty="0" err="1" smtClean="0"/>
              <a:t>mmol</a:t>
            </a:r>
            <a:r>
              <a:rPr lang="en-US" sz="2000" dirty="0" smtClean="0"/>
              <a:t>/L</a:t>
            </a:r>
            <a:r>
              <a:rPr lang="ru-RU" sz="2000" dirty="0" smtClean="0"/>
              <a:t>) инфузијом физиолошког раствора 0,9% и концентрованог 10% раствор</a:t>
            </a:r>
            <a:r>
              <a:rPr lang="en-US" sz="2000" dirty="0" smtClean="0"/>
              <a:t>a</a:t>
            </a:r>
            <a:r>
              <a:rPr lang="ru-RU" sz="2000" dirty="0" smtClean="0"/>
              <a:t> соли. </a:t>
            </a:r>
          </a:p>
          <a:p>
            <a:pPr marL="0" indent="0"/>
            <a:r>
              <a:rPr lang="ru-RU" sz="2000" dirty="0" smtClean="0"/>
              <a:t>Терапија: Осим ограничења уноса течности, еналаприл 2</a:t>
            </a:r>
            <a:r>
              <a:rPr lang="en-US" sz="2000" dirty="0" smtClean="0"/>
              <a:t>x</a:t>
            </a:r>
            <a:r>
              <a:rPr lang="ru-RU" sz="2000" dirty="0" smtClean="0"/>
              <a:t>10 </a:t>
            </a:r>
            <a:r>
              <a:rPr lang="en-US" sz="2000" dirty="0" smtClean="0"/>
              <a:t>mg</a:t>
            </a:r>
            <a:r>
              <a:rPr lang="ru-RU" sz="2000" dirty="0" smtClean="0"/>
              <a:t>/дан, амлодипин 5 </a:t>
            </a:r>
            <a:r>
              <a:rPr lang="en-US" sz="2000" dirty="0" smtClean="0"/>
              <a:t>mg</a:t>
            </a:r>
            <a:r>
              <a:rPr lang="ru-RU" sz="2000" dirty="0" smtClean="0"/>
              <a:t> /дан и хидро</a:t>
            </a:r>
            <a:r>
              <a:rPr lang="en-US" sz="2000" dirty="0" smtClean="0"/>
              <a:t>x</a:t>
            </a:r>
            <a:r>
              <a:rPr lang="ru-RU" sz="2000" dirty="0" smtClean="0"/>
              <a:t>лоротиазид 12,5 </a:t>
            </a:r>
            <a:r>
              <a:rPr lang="en-US" sz="2000" dirty="0" smtClean="0"/>
              <a:t>mg</a:t>
            </a:r>
            <a:r>
              <a:rPr lang="ru-RU" sz="2000" dirty="0" smtClean="0"/>
              <a:t> на сваких 7 дана су прописани.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Литература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000" dirty="0" smtClean="0"/>
              <a:t>Медицинска биохемија, Спасић С., Јелић Ивановић З., Спасојевић Калимановска В. Београд, 2003.</a:t>
            </a:r>
          </a:p>
          <a:p>
            <a:pPr marL="0" indent="0"/>
            <a:r>
              <a:rPr lang="sr-Cyrl-RS" sz="2000" dirty="0" smtClean="0"/>
              <a:t>Фигуре преузете са </a:t>
            </a:r>
            <a:r>
              <a:rPr lang="en-US" sz="2000" dirty="0" smtClean="0">
                <a:hlinkClick r:id="rId2"/>
              </a:rPr>
              <a:t>https://www.britannica.com/</a:t>
            </a:r>
            <a:r>
              <a:rPr lang="en-US" sz="2000" dirty="0" smtClean="0"/>
              <a:t> Encyclopedia Britannica INC.</a:t>
            </a:r>
          </a:p>
          <a:p>
            <a:pPr marL="0" indent="0"/>
            <a:r>
              <a:rPr lang="en-US" sz="2000" dirty="0" err="1" smtClean="0"/>
              <a:t>Uzelac</a:t>
            </a:r>
            <a:r>
              <a:rPr lang="en-US" sz="2000" dirty="0" smtClean="0"/>
              <a:t> B. THE IMPORTANCE OF PERFORMING PREHOSPITAL ELECTROCARDIOGRAM – CASE REPORT. ABC </a:t>
            </a:r>
            <a:r>
              <a:rPr lang="sr-Latn-RS" sz="2000" dirty="0" smtClean="0"/>
              <a:t>časopis urgentne medicine. 2015;15(3):21-26.</a:t>
            </a:r>
            <a:endParaRPr lang="sr-Cyrl-RS" sz="2000" dirty="0" smtClean="0"/>
          </a:p>
          <a:p>
            <a:pPr marL="0" indent="0"/>
            <a:r>
              <a:rPr lang="en-US" sz="2000" dirty="0" err="1" smtClean="0"/>
              <a:t>Stanković</a:t>
            </a:r>
            <a:r>
              <a:rPr lang="en-US" sz="2000" dirty="0" smtClean="0"/>
              <a:t>, Ž.B., </a:t>
            </a:r>
            <a:r>
              <a:rPr lang="en-US" sz="2000" dirty="0" err="1" smtClean="0"/>
              <a:t>Pavlović</a:t>
            </a:r>
            <a:r>
              <a:rPr lang="en-US" sz="2000" dirty="0" smtClean="0"/>
              <a:t>, Z.Z., </a:t>
            </a:r>
            <a:r>
              <a:rPr lang="en-US" sz="2000" dirty="0" err="1" smtClean="0"/>
              <a:t>Jovičić</a:t>
            </a:r>
            <a:r>
              <a:rPr lang="en-US" sz="2000" dirty="0" smtClean="0"/>
              <a:t>, M.J., &amp; </a:t>
            </a:r>
            <a:r>
              <a:rPr lang="en-US" sz="2000" dirty="0" err="1" smtClean="0"/>
              <a:t>Žarković</a:t>
            </a:r>
            <a:r>
              <a:rPr lang="en-US" sz="2000" dirty="0" smtClean="0"/>
              <a:t>, M.P. (2017). A Case Report of </a:t>
            </a:r>
            <a:r>
              <a:rPr lang="en-US" sz="2000" dirty="0" err="1" smtClean="0"/>
              <a:t>Hyponatremia</a:t>
            </a:r>
            <a:r>
              <a:rPr lang="en-US" sz="2000" dirty="0" smtClean="0"/>
              <a:t> Associated with </a:t>
            </a:r>
            <a:r>
              <a:rPr lang="en-US" sz="2000" dirty="0" err="1" smtClean="0"/>
              <a:t>Maprotiline</a:t>
            </a:r>
            <a:r>
              <a:rPr lang="en-US" sz="2000" dirty="0" smtClean="0"/>
              <a:t> Treatment A.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Уношење и излучивање натријума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Дневни унос од 50 до 200 </a:t>
            </a:r>
            <a:r>
              <a:rPr lang="sr-Latn-RS" sz="2400" dirty="0" smtClean="0"/>
              <a:t>mmol </a:t>
            </a:r>
            <a:r>
              <a:rPr lang="sr-Cyrl-RS" sz="2400" dirty="0" smtClean="0"/>
              <a:t>натријума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Апсорпција из лумена црева:</a:t>
            </a:r>
          </a:p>
          <a:p>
            <a:pPr marL="400050" lvl="1" indent="0"/>
            <a:r>
              <a:rPr lang="sr-Cyrl-RS" sz="2000" dirty="0" smtClean="0"/>
              <a:t>Натријумски канали</a:t>
            </a:r>
          </a:p>
          <a:p>
            <a:pPr marL="400050" lvl="1" indent="0"/>
            <a:r>
              <a:rPr lang="en-US" sz="2000" dirty="0" smtClean="0"/>
              <a:t>Na+/H+ </a:t>
            </a:r>
            <a:r>
              <a:rPr lang="sr-Cyrl-RS" sz="2000" dirty="0" smtClean="0"/>
              <a:t>антипорт</a:t>
            </a:r>
          </a:p>
          <a:p>
            <a:pPr marL="400050" lvl="1" indent="0"/>
            <a:r>
              <a:rPr lang="sr-Cyrl-RS" sz="2000" dirty="0" smtClean="0"/>
              <a:t>Котранспорт са глукозом, галактозом, АК и другим молекулима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Губитак путем: </a:t>
            </a:r>
          </a:p>
          <a:p>
            <a:pPr marL="400050" lvl="1" indent="0"/>
            <a:r>
              <a:rPr lang="sr-Cyrl-RS" sz="2000" dirty="0" smtClean="0"/>
              <a:t>ГИТ-а, </a:t>
            </a:r>
          </a:p>
          <a:p>
            <a:pPr marL="400050" lvl="1" indent="0"/>
            <a:r>
              <a:rPr lang="sr-Cyrl-RS" sz="2000" dirty="0" smtClean="0"/>
              <a:t>коже и </a:t>
            </a:r>
          </a:p>
          <a:p>
            <a:pPr marL="400050" lvl="1" indent="0"/>
            <a:r>
              <a:rPr lang="sr-Cyrl-RS" sz="2000" dirty="0" smtClean="0"/>
              <a:t>урина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Регулација губитка натрујума путем бубрега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Реапсорпција натријума у проксималним тубулима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Реапсорпција натријума у Хенлијевој петљи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Реапсорпција натријума у дисталним тубулима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Реапсорпција натријума у сабирним каналићима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sr-Cyrl-RS" sz="3200" dirty="0" smtClean="0"/>
              <a:t>Регулација натријума</a:t>
            </a:r>
            <a:br>
              <a:rPr lang="sr-Cyrl-RS" sz="3200" dirty="0" smtClean="0"/>
            </a:br>
            <a:r>
              <a:rPr lang="sr-Cyrl-RS" sz="3200" dirty="0" smtClean="0"/>
              <a:t>Систем ренин-ангиотензин-алдостерон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en-US" sz="2400" dirty="0"/>
          </a:p>
        </p:txBody>
      </p:sp>
      <p:pic>
        <p:nvPicPr>
          <p:cNvPr id="2050" name="Picture 2" descr="C:\Users\Radica\Downloads\185321-004-8F8F4B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077200" cy="5384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Хемија ренин-ангиотензин система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endParaRPr lang="en-US" sz="2000" dirty="0"/>
          </a:p>
        </p:txBody>
      </p:sp>
      <p:pic>
        <p:nvPicPr>
          <p:cNvPr id="3074" name="Picture 2" descr="C:\Users\Radica\Downloads\F1.large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371600"/>
            <a:ext cx="7000875" cy="5237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Алдостерон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Минералокортикоид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Повећава реапсорпцију натријума и воде и повећава секрецију калијума у дисталним тубулима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алдостерон и кортизол : </a:t>
            </a:r>
          </a:p>
          <a:p>
            <a:pPr marL="400050" lvl="1" indent="0"/>
            <a:r>
              <a:rPr lang="sr-Cyrl-RS" sz="2000" dirty="0" smtClean="0"/>
              <a:t>Ефекат 11</a:t>
            </a:r>
            <a:r>
              <a:rPr lang="el-GR" sz="2000" dirty="0" smtClean="0"/>
              <a:t>β</a:t>
            </a:r>
            <a:r>
              <a:rPr lang="sr-Cyrl-RS" sz="2000" dirty="0" smtClean="0"/>
              <a:t>-хидроксистероид-дехидрогеназе у дисталним тубулима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Регулатори секреције алдостерона:</a:t>
            </a:r>
          </a:p>
          <a:p>
            <a:pPr marL="400050" lvl="1" indent="0"/>
            <a:r>
              <a:rPr lang="sr-Cyrl-RS" sz="2000" dirty="0" smtClean="0"/>
              <a:t>јони К+</a:t>
            </a:r>
          </a:p>
          <a:p>
            <a:pPr marL="400050" lvl="1" indent="0"/>
            <a:r>
              <a:rPr lang="sr-Cyrl-RS" sz="2000" dirty="0" smtClean="0"/>
              <a:t>ангиотензин </a:t>
            </a:r>
            <a:r>
              <a:rPr lang="en-US" sz="2000" dirty="0" smtClean="0"/>
              <a:t>II</a:t>
            </a:r>
          </a:p>
          <a:p>
            <a:pPr marL="400050" lvl="1" indent="0"/>
            <a:r>
              <a:rPr lang="sr-Cyrl-RS" sz="2000" dirty="0" smtClean="0"/>
              <a:t>други фактори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3200" dirty="0" smtClean="0"/>
              <a:t>АНП и </a:t>
            </a:r>
            <a:r>
              <a:rPr lang="en-US" sz="3200" dirty="0" smtClean="0"/>
              <a:t>NO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/>
            <a:r>
              <a:rPr lang="sr-Cyrl-RS" sz="2400" dirty="0" smtClean="0"/>
              <a:t>Атријални натриуретични пептид (АНП)</a:t>
            </a:r>
          </a:p>
          <a:p>
            <a:pPr marL="400050" lvl="1" indent="0"/>
            <a:r>
              <a:rPr lang="sr-Cyrl-RS" sz="2000" dirty="0" smtClean="0"/>
              <a:t>Синтетише се у атријалним миоцитима</a:t>
            </a:r>
          </a:p>
          <a:p>
            <a:pPr marL="400050" lvl="1" indent="0"/>
            <a:r>
              <a:rPr lang="sr-Cyrl-RS" sz="2000" dirty="0" smtClean="0"/>
              <a:t>Делује повећањем брзине гломеруларне филтрације и смањењем реапсорпције натријума</a:t>
            </a:r>
          </a:p>
          <a:p>
            <a:pPr marL="400050" lvl="1" indent="0"/>
            <a:r>
              <a:rPr lang="sr-Cyrl-RS" sz="2000" dirty="0" smtClean="0"/>
              <a:t>Смањује пропусљивост тубула за јоне натријума и инхибира стварање ангиотензина </a:t>
            </a:r>
            <a:r>
              <a:rPr lang="en-US" sz="2000" dirty="0" smtClean="0"/>
              <a:t>II</a:t>
            </a:r>
          </a:p>
          <a:p>
            <a:pPr marL="400050" lvl="1" indent="0"/>
            <a:r>
              <a:rPr lang="sr-Cyrl-RS" sz="2000" dirty="0" smtClean="0"/>
              <a:t>Штити организам од стварања великих едема код повећања запремине ЕЦТ (конгестивне болести срца)</a:t>
            </a:r>
          </a:p>
          <a:p>
            <a:pPr marL="0" indent="0"/>
            <a:endParaRPr lang="sr-Cyrl-RS" sz="2400" dirty="0" smtClean="0"/>
          </a:p>
          <a:p>
            <a:pPr marL="0" indent="0"/>
            <a:r>
              <a:rPr lang="sr-Cyrl-RS" sz="2400" dirty="0" smtClean="0"/>
              <a:t>Азот-моноксид (</a:t>
            </a:r>
            <a:r>
              <a:rPr lang="en-US" sz="2400" dirty="0" smtClean="0"/>
              <a:t>NO) </a:t>
            </a:r>
          </a:p>
          <a:p>
            <a:pPr marL="400050" lvl="1" indent="0"/>
            <a:r>
              <a:rPr lang="sr-Cyrl-RS" sz="2000" dirty="0" smtClean="0"/>
              <a:t>Синтеза из </a:t>
            </a:r>
            <a:r>
              <a:rPr lang="en-US" sz="2000" dirty="0" smtClean="0"/>
              <a:t>L-</a:t>
            </a:r>
            <a:r>
              <a:rPr lang="sr-Cyrl-RS" sz="2000" dirty="0" smtClean="0"/>
              <a:t>аргинина (</a:t>
            </a:r>
            <a:r>
              <a:rPr lang="en-US" sz="2000" dirty="0" smtClean="0"/>
              <a:t>NO</a:t>
            </a:r>
            <a:r>
              <a:rPr lang="sr-Cyrl-RS" sz="2000" dirty="0" smtClean="0"/>
              <a:t> синтетаза)</a:t>
            </a:r>
          </a:p>
          <a:p>
            <a:pPr marL="400050" lvl="1" indent="0"/>
            <a:r>
              <a:rPr lang="sr-Cyrl-RS" sz="2000" dirty="0" smtClean="0"/>
              <a:t>Повећава излучивање натријума повећањем филтрације у гломерулима и инхибицијом реапсорпције у тубулима </a:t>
            </a:r>
          </a:p>
          <a:p>
            <a:pPr marL="400050" lvl="1" indent="0"/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8442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2183</TotalTime>
  <Words>1535</Words>
  <Application>Microsoft Office PowerPoint</Application>
  <PresentationFormat>On-screen Show (4:3)</PresentationFormat>
  <Paragraphs>290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Slide 1</vt:lpstr>
      <vt:lpstr>Електролити</vt:lpstr>
      <vt:lpstr>Натријум</vt:lpstr>
      <vt:lpstr>Уношење и излучивање натријума</vt:lpstr>
      <vt:lpstr>Регулација губитка натрујума путем бубрега</vt:lpstr>
      <vt:lpstr>Регулација натријума Систем ренин-ангиотензин-алдостерон</vt:lpstr>
      <vt:lpstr>Хемија ренин-ангиотензин система</vt:lpstr>
      <vt:lpstr>Алдостерон</vt:lpstr>
      <vt:lpstr>АНП и NO</vt:lpstr>
      <vt:lpstr>Поремећаји у балансу натријума Недостатак натријума у организму</vt:lpstr>
      <vt:lpstr>Поремећаји у балансу натријума  Вишак натријума у организму</vt:lpstr>
      <vt:lpstr>Поремећаји у концентрацији натријума у плазми Хипонатремија</vt:lpstr>
      <vt:lpstr>Поремећаји у концентрацији натријума у плазми Хипонатремија</vt:lpstr>
      <vt:lpstr>Поремећаји у концентрацији натријума у плазми Хипернатремија</vt:lpstr>
      <vt:lpstr>Калијум</vt:lpstr>
      <vt:lpstr>Излучивање калијума бубрезима</vt:lpstr>
      <vt:lpstr>Излучивање калијума бубрезима</vt:lpstr>
      <vt:lpstr>Регулација излучивања калијума</vt:lpstr>
      <vt:lpstr>Поремећаји баланса калијума</vt:lpstr>
      <vt:lpstr>Поремећаји концентрације калијума у плазми Хипокалемија</vt:lpstr>
      <vt:lpstr>Поремећаји концентрације калијума у плазми Хиперкалемија</vt:lpstr>
      <vt:lpstr>Хлориди</vt:lpstr>
      <vt:lpstr>Поремећаји баланса хлорида</vt:lpstr>
      <vt:lpstr>Поремећаји концентрације хлорида у плазми Хипохлоремија</vt:lpstr>
      <vt:lpstr>Поремећаји концентрације хлорида у плазми Хиперхлоремија</vt:lpstr>
      <vt:lpstr>Приказ случаја 1</vt:lpstr>
      <vt:lpstr>Приказ случаја 1</vt:lpstr>
      <vt:lpstr>Приказ случаја 1</vt:lpstr>
      <vt:lpstr>Приказ случаја 1</vt:lpstr>
      <vt:lpstr>Приказ случаја 1</vt:lpstr>
      <vt:lpstr>Приказ случаја 2</vt:lpstr>
      <vt:lpstr>Приказ случаја 2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ФАКУЛТЕТ МЕДИЦИНСКИХ НАУКА УНИВЕРЗИТЕТ У КРАГУЈЕВЦУ ИАСФ, __, прва недеља Катедра за општу и клиничку биохемију</dc:title>
  <dc:creator>Windows User</dc:creator>
  <cp:lastModifiedBy>Radica</cp:lastModifiedBy>
  <cp:revision>149</cp:revision>
  <dcterms:created xsi:type="dcterms:W3CDTF">2018-06-06T16:47:42Z</dcterms:created>
  <dcterms:modified xsi:type="dcterms:W3CDTF">2018-09-04T21:55:36Z</dcterms:modified>
</cp:coreProperties>
</file>